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87" r:id="rId4"/>
    <p:sldId id="259" r:id="rId5"/>
    <p:sldId id="260" r:id="rId6"/>
    <p:sldId id="265" r:id="rId7"/>
    <p:sldId id="269" r:id="rId8"/>
    <p:sldId id="267" r:id="rId9"/>
    <p:sldId id="292" r:id="rId10"/>
    <p:sldId id="261" r:id="rId11"/>
    <p:sldId id="288" r:id="rId12"/>
    <p:sldId id="289" r:id="rId13"/>
    <p:sldId id="258" r:id="rId14"/>
    <p:sldId id="297" r:id="rId15"/>
    <p:sldId id="295" r:id="rId16"/>
    <p:sldId id="296" r:id="rId17"/>
    <p:sldId id="271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91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D67D7-F848-4DA6-8867-F2836F11606B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36F7E-282A-486F-953A-81D9FD771D4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081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d48e2555a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d48e2555a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d48e2555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3d48e2555a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xmlns="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xmlns="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173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9pPr>
          </a:lstStyle>
          <a:p>
            <a:endParaRPr/>
          </a:p>
        </p:txBody>
      </p:sp>
      <p:pic>
        <p:nvPicPr>
          <p:cNvPr id="49" name="Google Shape;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01" y="1575801"/>
            <a:ext cx="3366132" cy="314623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7"/>
          <p:cNvSpPr>
            <a:spLocks noGrp="1"/>
          </p:cNvSpPr>
          <p:nvPr>
            <p:ph type="pic" idx="2"/>
          </p:nvPr>
        </p:nvSpPr>
        <p:spPr>
          <a:xfrm>
            <a:off x="865277" y="1918700"/>
            <a:ext cx="2556000" cy="25560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830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6" name="Google Shape;56;p19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467A"/>
              </a:buClr>
              <a:buSzPts val="2300"/>
              <a:buNone/>
              <a:defRPr sz="3067" b="1">
                <a:solidFill>
                  <a:srgbClr val="16467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17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048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1E50E8-EDC3-4BD4-8C5E-1584EDEA4216}" type="datetimeFigureOut">
              <a:rPr lang="x-none" smtClean="0"/>
              <a:t>8/21/2023</a:t>
            </a:fld>
            <a:endParaRPr lang="x-non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x-non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7CB8CC6-53EF-4CC5-91E8-ECD6D270BC04}" type="slidenum">
              <a:rPr lang="x-none" smtClean="0"/>
              <a:t>‹#›</a:t>
            </a:fld>
            <a:endParaRPr lang="x-none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walusimbi@specialchildrenuganda.or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ECCBC-EA64-4771-B578-8926B1231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182" y="2396672"/>
            <a:ext cx="10276781" cy="1571171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  <a:t/>
            </a:r>
            <a:b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</a:br>
            <a: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  <a:t/>
            </a:r>
            <a:b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</a:br>
            <a: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  <a:t/>
            </a:r>
            <a:b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</a:br>
            <a: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  <a:t/>
            </a:r>
            <a:br>
              <a:rPr lang="en-US" sz="6000" b="1" i="0" dirty="0">
                <a:solidFill>
                  <a:srgbClr val="000000"/>
                </a:solidFill>
                <a:effectLst/>
                <a:latin typeface="Roman times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2000" b="1" i="0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>I</a:t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Grande"/>
              </a:rPr>
            </a:br>
            <a:r>
              <a:rPr lang="en-US" sz="6000" b="1" dirty="0">
                <a:solidFill>
                  <a:srgbClr val="333333"/>
                </a:solidFill>
                <a:effectLst/>
                <a:latin typeface="Lucida Bright" panose="02040602050505020304" pitchFamily="18" charset="0"/>
              </a:rPr>
              <a:t/>
            </a:r>
            <a:br>
              <a:rPr lang="en-US" sz="6000" b="1" dirty="0">
                <a:solidFill>
                  <a:srgbClr val="333333"/>
                </a:solidFill>
                <a:effectLst/>
                <a:latin typeface="Lucida Bright" panose="02040602050505020304" pitchFamily="18" charset="0"/>
              </a:rPr>
            </a:br>
            <a:r>
              <a:rPr lang="en-US" sz="6000" b="1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>IASE VIRTUAL DIALOGUE</a:t>
            </a:r>
            <a:r>
              <a:rPr lang="en-US" sz="15300" b="1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  <a:t/>
            </a:r>
            <a:br>
              <a:rPr lang="en-US" sz="15300" b="1" i="0" dirty="0">
                <a:solidFill>
                  <a:srgbClr val="000000"/>
                </a:solidFill>
                <a:effectLst/>
                <a:latin typeface="Lucida Bright" panose="02040602050505020304" pitchFamily="18" charset="0"/>
              </a:rPr>
            </a:br>
            <a:r>
              <a:rPr lang="en-US" sz="4000" b="1" i="0" dirty="0">
                <a:solidFill>
                  <a:srgbClr val="333333"/>
                </a:solidFill>
                <a:effectLst/>
                <a:latin typeface="Lucida Bright" panose="02040602050505020304" pitchFamily="18" charset="0"/>
              </a:rPr>
              <a:t>What my site is doing and how you can get involved</a:t>
            </a:r>
            <a:r>
              <a:rPr lang="x-none" sz="3600" dirty="0">
                <a:latin typeface="Lucida Bright" panose="02040602050505020304" pitchFamily="18" charset="0"/>
              </a:rPr>
              <a:t/>
            </a:r>
            <a:br>
              <a:rPr lang="x-none" sz="3600" dirty="0">
                <a:latin typeface="Lucida Bright" panose="02040602050505020304" pitchFamily="18" charset="0"/>
              </a:rPr>
            </a:br>
            <a:endParaRPr lang="x-none" sz="3600" dirty="0">
              <a:latin typeface="Lucida Bright" panose="02040602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A612949-DB94-4DE7-8DE5-4883DE5AB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8868" y="4685450"/>
            <a:ext cx="9144000" cy="1324429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August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26th, 2023</a:t>
            </a:r>
            <a:endParaRPr lang="en-US" sz="3600" b="1" i="0" u="none" strike="noStrike" cap="none" dirty="0">
              <a:solidFill>
                <a:srgbClr val="163A62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4933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314C0-6B6F-431C-B45D-D3304440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877" y="239292"/>
            <a:ext cx="8557472" cy="851277"/>
          </a:xfrm>
        </p:spPr>
        <p:txBody>
          <a:bodyPr>
            <a:normAutofit/>
          </a:bodyPr>
          <a:lstStyle/>
          <a:p>
            <a:r>
              <a:rPr lang="en-US" sz="2700" b="1" dirty="0"/>
              <a:t>Wisdom Hub Nursery and Primary school</a:t>
            </a:r>
            <a:endParaRPr lang="x-none" sz="27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5E6EF65-5629-4CCE-B132-289484D0D6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15" y="1152182"/>
            <a:ext cx="3540853" cy="265563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EB4E6555-B2BC-49F6-A0B3-4325327B53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2" y="1143792"/>
            <a:ext cx="3531767" cy="2648825"/>
          </a:xfrm>
        </p:spPr>
      </p:pic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8E57621B-311D-43B4-A5EF-6E42687DB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93" y="3898004"/>
            <a:ext cx="3531766" cy="2648825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xmlns="" id="{3AD79A58-2211-4564-8FA9-E9C47C6DE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85" y="3896431"/>
            <a:ext cx="3533863" cy="265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93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d48e2555a_1_6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n" dirty="0"/>
              <a:t>Introducing Digital Documentation in Uganda</a:t>
            </a:r>
            <a:endParaRPr dirty="0"/>
          </a:p>
        </p:txBody>
      </p:sp>
      <p:pic>
        <p:nvPicPr>
          <p:cNvPr id="113" name="Google Shape;113;g23d48e2555a_1_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5277" y="1918700"/>
            <a:ext cx="2556000" cy="2556000"/>
          </a:xfrm>
          <a:prstGeom prst="ellipse">
            <a:avLst/>
          </a:prstGeom>
        </p:spPr>
      </p:pic>
      <p:sp>
        <p:nvSpPr>
          <p:cNvPr id="114" name="Google Shape;114;g23d48e2555a_1_6"/>
          <p:cNvSpPr txBox="1"/>
          <p:nvPr/>
        </p:nvSpPr>
        <p:spPr>
          <a:xfrm>
            <a:off x="3949067" y="1814997"/>
            <a:ext cx="7590400" cy="352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Char char="●"/>
            </a:pPr>
            <a:r>
              <a:rPr lang="en" sz="2133" dirty="0">
                <a:solidFill>
                  <a:schemeClr val="dk1"/>
                </a:solidFill>
              </a:rPr>
              <a:t>Joined as Therap Global representative in 2019</a:t>
            </a:r>
            <a:endParaRPr sz="2133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</a:pPr>
            <a:endParaRPr sz="2133" dirty="0">
              <a:solidFill>
                <a:schemeClr val="dk1"/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Char char="●"/>
            </a:pPr>
            <a:r>
              <a:rPr lang="en" sz="2133" dirty="0">
                <a:solidFill>
                  <a:schemeClr val="dk1"/>
                </a:solidFill>
              </a:rPr>
              <a:t>Promotes Therap Global in Uganda </a:t>
            </a:r>
            <a:endParaRPr sz="2133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</a:pPr>
            <a:endParaRPr sz="2133" dirty="0">
              <a:solidFill>
                <a:schemeClr val="dk1"/>
              </a:solidFill>
            </a:endParaRPr>
          </a:p>
          <a:p>
            <a:pPr marL="609585" indent="-440256">
              <a:lnSpc>
                <a:spcPct val="115000"/>
              </a:lnSpc>
              <a:buClr>
                <a:schemeClr val="dk1"/>
              </a:buClr>
              <a:buSzPts val="1600"/>
              <a:buChar char="●"/>
            </a:pPr>
            <a:r>
              <a:rPr lang="en" sz="2133" dirty="0">
                <a:solidFill>
                  <a:schemeClr val="dk1"/>
                </a:solidFill>
              </a:rPr>
              <a:t>Building rapport with organizations working in the disabilities field, families, self-advocates, and anyone else using Therap</a:t>
            </a:r>
            <a:endParaRPr sz="2133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2133" dirty="0">
              <a:solidFill>
                <a:schemeClr val="dk1"/>
              </a:solidFill>
            </a:endParaRPr>
          </a:p>
          <a:p>
            <a:pPr marL="609585">
              <a:spcBef>
                <a:spcPts val="1333"/>
              </a:spcBef>
              <a:spcAft>
                <a:spcPts val="1333"/>
              </a:spcAft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115" name="Google Shape;115;g23d48e2555a_1_6"/>
          <p:cNvSpPr txBox="1"/>
          <p:nvPr/>
        </p:nvSpPr>
        <p:spPr>
          <a:xfrm>
            <a:off x="637933" y="4638034"/>
            <a:ext cx="3064800" cy="2137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133" b="1">
                <a:solidFill>
                  <a:schemeClr val="dk1"/>
                </a:solidFill>
              </a:rPr>
              <a:t>Moses Walusimbi</a:t>
            </a:r>
            <a:endParaRPr sz="2133" b="1">
              <a:solidFill>
                <a:schemeClr val="dk1"/>
              </a:solidFill>
            </a:endParaRPr>
          </a:p>
          <a:p>
            <a:pPr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400">
                <a:solidFill>
                  <a:schemeClr val="dk1"/>
                </a:solidFill>
              </a:rPr>
              <a:t>Therap Global Ambassador</a:t>
            </a:r>
            <a:endParaRPr sz="240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sz="2133" b="1">
              <a:solidFill>
                <a:schemeClr val="dk1"/>
              </a:solidFill>
            </a:endParaRPr>
          </a:p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d48e2555a_1_13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Clr>
                <a:schemeClr val="dk1"/>
              </a:buClr>
            </a:pPr>
            <a:r>
              <a:rPr lang="en"/>
              <a:t>About Therap Global</a:t>
            </a:r>
            <a:endParaRPr/>
          </a:p>
        </p:txBody>
      </p:sp>
      <p:sp>
        <p:nvSpPr>
          <p:cNvPr id="121" name="Google Shape;121;g23d48e2555a_1_13"/>
          <p:cNvSpPr txBox="1"/>
          <p:nvPr/>
        </p:nvSpPr>
        <p:spPr>
          <a:xfrm>
            <a:off x="299693" y="1153767"/>
            <a:ext cx="11360800" cy="665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 algn="just">
              <a:lnSpc>
                <a:spcPct val="115000"/>
              </a:lnSpc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2133" dirty="0">
                <a:solidFill>
                  <a:schemeClr val="dk1"/>
                </a:solidFill>
              </a:rPr>
              <a:t>An online documentation software for organizations supporting persons with disabilities across globally.</a:t>
            </a:r>
            <a:endParaRPr sz="2133" dirty="0">
              <a:solidFill>
                <a:schemeClr val="dk1"/>
              </a:solidFill>
            </a:endParaRPr>
          </a:p>
          <a:p>
            <a:pPr marL="609585" indent="-440256" algn="just">
              <a:lnSpc>
                <a:spcPct val="115000"/>
              </a:lnSpc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21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Therap Global is an affiliate of Therap Services LLC. </a:t>
            </a:r>
            <a:endParaRPr sz="21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40256" algn="just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2133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 working with over 250 service providers in the Philippines, Bangladesh, Nepal, Indonesia, Kenya, South Africa, Tanzania, Uganda, Nigeria, and more countries</a:t>
            </a:r>
            <a:endParaRPr sz="21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2133" dirty="0">
                <a:solidFill>
                  <a:schemeClr val="dk1"/>
                </a:solidFill>
              </a:rPr>
              <a:t>Access information remotely from anywhere</a:t>
            </a:r>
            <a:endParaRPr sz="2133" dirty="0">
              <a:solidFill>
                <a:schemeClr val="dk1"/>
              </a:solidFill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600"/>
              <a:buChar char="●"/>
            </a:pPr>
            <a:r>
              <a:rPr lang="en" sz="2133" dirty="0">
                <a:solidFill>
                  <a:schemeClr val="dk1"/>
                </a:solidFill>
              </a:rPr>
              <a:t>Track progress of learners easily</a:t>
            </a:r>
            <a:endParaRPr sz="2133" dirty="0">
              <a:solidFill>
                <a:schemeClr val="dk1"/>
              </a:solidFill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600"/>
              <a:buChar char="●"/>
            </a:pPr>
            <a:r>
              <a:rPr lang="en" sz="2133" dirty="0">
                <a:solidFill>
                  <a:schemeClr val="dk1"/>
                </a:solidFill>
              </a:rPr>
              <a:t>Generate different types of reports and share the reports with donors or guardians</a:t>
            </a:r>
            <a:endParaRPr sz="2133" dirty="0">
              <a:solidFill>
                <a:schemeClr val="dk1"/>
              </a:solidFill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600"/>
              <a:buChar char="●"/>
            </a:pPr>
            <a:r>
              <a:rPr lang="en" sz="2133" dirty="0">
                <a:solidFill>
                  <a:schemeClr val="dk1"/>
                </a:solidFill>
              </a:rPr>
              <a:t>Find records within seconds</a:t>
            </a:r>
            <a:endParaRPr sz="2133" dirty="0">
              <a:solidFill>
                <a:schemeClr val="dk1"/>
              </a:solidFill>
            </a:endParaRPr>
          </a:p>
          <a:p>
            <a:pPr marL="609585" indent="-440256">
              <a:lnSpc>
                <a:spcPct val="115000"/>
              </a:lnSpc>
              <a:spcBef>
                <a:spcPts val="1333"/>
              </a:spcBef>
              <a:buClr>
                <a:schemeClr val="dk1"/>
              </a:buClr>
              <a:buSzPts val="1600"/>
              <a:buChar char="●"/>
            </a:pPr>
            <a:r>
              <a:rPr lang="en" sz="2133" dirty="0">
                <a:solidFill>
                  <a:schemeClr val="dk1"/>
                </a:solidFill>
              </a:rPr>
              <a:t>Communicate easily with staffs or team members</a:t>
            </a:r>
            <a:endParaRPr sz="2133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Bef>
                <a:spcPts val="1333"/>
              </a:spcBef>
            </a:pPr>
            <a:r>
              <a:rPr lang="en" sz="2133" dirty="0">
                <a:solidFill>
                  <a:schemeClr val="dk1"/>
                </a:solidFill>
              </a:rPr>
              <a:t/>
            </a:r>
            <a:br>
              <a:rPr lang="en" sz="2133" dirty="0">
                <a:solidFill>
                  <a:schemeClr val="dk1"/>
                </a:solidFill>
              </a:rPr>
            </a:br>
            <a:endParaRPr sz="2133" dirty="0">
              <a:solidFill>
                <a:schemeClr val="dk1"/>
              </a:solidFill>
            </a:endParaRPr>
          </a:p>
          <a:p>
            <a:pPr marL="609585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</a:pPr>
            <a:endParaRPr sz="2133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524" y="676533"/>
            <a:ext cx="6398203" cy="122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16CAECC0-55CF-4A31-8DCD-B7EC12808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63" y="1817088"/>
            <a:ext cx="7866866" cy="48885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80A58-A05B-40A2-9FAC-187DC550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from IASE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326E73-9B99-44F5-9580-18AF0964C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43314"/>
            <a:ext cx="4426857" cy="4633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971EA2-FA6E-4B21-A97C-9CA88B1F8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2" y="381000"/>
            <a:ext cx="4572002" cy="276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186B95-8D45-44F5-9DC4-FC52369A7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2" y="3429000"/>
            <a:ext cx="457200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4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E7880-4BA4-43C6-9C51-E3818BAD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711799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can you support</a:t>
            </a:r>
            <a:endParaRPr lang="x-non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BD0F060-4F13-473C-89B8-1EA60F6DA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17183"/>
              </p:ext>
            </p:extLst>
          </p:nvPr>
        </p:nvGraphicFramePr>
        <p:xfrm>
          <a:off x="1914145" y="914399"/>
          <a:ext cx="9711799" cy="5702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524">
                  <a:extLst>
                    <a:ext uri="{9D8B030D-6E8A-4147-A177-3AD203B41FA5}">
                      <a16:colId xmlns:a16="http://schemas.microsoft.com/office/drawing/2014/main" xmlns="" val="486398560"/>
                    </a:ext>
                  </a:extLst>
                </a:gridCol>
                <a:gridCol w="1870816">
                  <a:extLst>
                    <a:ext uri="{9D8B030D-6E8A-4147-A177-3AD203B41FA5}">
                      <a16:colId xmlns:a16="http://schemas.microsoft.com/office/drawing/2014/main" xmlns="" val="3906236629"/>
                    </a:ext>
                  </a:extLst>
                </a:gridCol>
                <a:gridCol w="7397459">
                  <a:extLst>
                    <a:ext uri="{9D8B030D-6E8A-4147-A177-3AD203B41FA5}">
                      <a16:colId xmlns:a16="http://schemas.microsoft.com/office/drawing/2014/main" xmlns="" val="3817609895"/>
                    </a:ext>
                  </a:extLst>
                </a:gridCol>
              </a:tblGrid>
              <a:tr h="41868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223801"/>
                  </a:ext>
                </a:extLst>
              </a:tr>
              <a:tr h="83736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Funds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>
                          <a:effectLst/>
                        </a:rPr>
                        <a:t>To facilitate the building of the school</a:t>
                      </a:r>
                      <a:endParaRPr lang="x-none" sz="24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>
                          <a:effectLst/>
                        </a:rPr>
                        <a:t>Meet administrative costs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5864611"/>
                  </a:ext>
                </a:extLst>
              </a:tr>
              <a:tr h="1256044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2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Therapists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Directly work with children/families</a:t>
                      </a:r>
                      <a:endParaRPr lang="x-none" sz="2400" dirty="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Train staff on best practices</a:t>
                      </a:r>
                      <a:endParaRPr lang="x-none" sz="2400" dirty="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Work with the team during community visits /CBR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7488747"/>
                  </a:ext>
                </a:extLst>
              </a:tr>
              <a:tr h="41868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Teachers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>
                          <a:effectLst/>
                        </a:rPr>
                        <a:t>Teach children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5694828"/>
                  </a:ext>
                </a:extLst>
              </a:tr>
              <a:tr h="83736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Facilitators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Build capacities of the team and administration</a:t>
                      </a:r>
                      <a:endParaRPr lang="x-none" sz="2400" dirty="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Train teachers/therapists on inclusive education</a:t>
                      </a: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Outreach program</a:t>
                      </a:r>
                      <a:endParaRPr lang="x-none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7573555"/>
                  </a:ext>
                </a:extLst>
              </a:tr>
              <a:tr h="837363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Child sponsorship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To support a child towards achieving their set goals.</a:t>
                      </a:r>
                      <a:endParaRPr lang="x-none" sz="2400" dirty="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Sponsor a child’s education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0473618"/>
                  </a:ext>
                </a:extLst>
              </a:tr>
              <a:tr h="837363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6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Program sponsorship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For program sustainability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113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63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E7880-4BA4-43C6-9C51-E3818BAD6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320"/>
            <a:ext cx="9711799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can you support</a:t>
            </a:r>
            <a:endParaRPr lang="x-none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BD0F060-4F13-473C-89B8-1EA60F6DA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320935"/>
              </p:ext>
            </p:extLst>
          </p:nvPr>
        </p:nvGraphicFramePr>
        <p:xfrm>
          <a:off x="1914145" y="914399"/>
          <a:ext cx="9711799" cy="513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769">
                  <a:extLst>
                    <a:ext uri="{9D8B030D-6E8A-4147-A177-3AD203B41FA5}">
                      <a16:colId xmlns:a16="http://schemas.microsoft.com/office/drawing/2014/main" xmlns="" val="486398560"/>
                    </a:ext>
                  </a:extLst>
                </a:gridCol>
                <a:gridCol w="1775571">
                  <a:extLst>
                    <a:ext uri="{9D8B030D-6E8A-4147-A177-3AD203B41FA5}">
                      <a16:colId xmlns:a16="http://schemas.microsoft.com/office/drawing/2014/main" xmlns="" val="3906236629"/>
                    </a:ext>
                  </a:extLst>
                </a:gridCol>
                <a:gridCol w="7397459">
                  <a:extLst>
                    <a:ext uri="{9D8B030D-6E8A-4147-A177-3AD203B41FA5}">
                      <a16:colId xmlns:a16="http://schemas.microsoft.com/office/drawing/2014/main" xmlns="" val="3817609895"/>
                    </a:ext>
                  </a:extLst>
                </a:gridCol>
              </a:tblGrid>
              <a:tr h="51380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223801"/>
                  </a:ext>
                </a:extLst>
              </a:tr>
              <a:tr h="1027612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7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Technical teams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To set up classroom blocks and related activities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321864"/>
                  </a:ext>
                </a:extLst>
              </a:tr>
              <a:tr h="51380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8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Fundraisers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>
                          <a:effectLst/>
                        </a:rPr>
                        <a:t>To tap into different funding opportunities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6335158"/>
                  </a:ext>
                </a:extLst>
              </a:tr>
              <a:tr h="1027612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9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Trustees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>
                          <a:effectLst/>
                        </a:rPr>
                        <a:t>To set up a trustees’ board</a:t>
                      </a:r>
                      <a:endParaRPr lang="x-none" sz="240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>
                          <a:effectLst/>
                        </a:rPr>
                        <a:t>To guide the organization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7560649"/>
                  </a:ext>
                </a:extLst>
              </a:tr>
              <a:tr h="1027612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10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Social media influencers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To engage the social media audience</a:t>
                      </a:r>
                      <a:endParaRPr lang="x-none" sz="2400" dirty="0">
                        <a:effectLst/>
                      </a:endParaRPr>
                    </a:p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To create social media content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5986424"/>
                  </a:ext>
                </a:extLst>
              </a:tr>
              <a:tr h="1027612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11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Gifts in kind/ Donations</a:t>
                      </a:r>
                      <a:endParaRPr lang="x-none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>
                          <a:effectLst/>
                        </a:rPr>
                        <a:t>Any gifts that can promote the programs of the organization.</a:t>
                      </a:r>
                      <a:endParaRPr lang="x-none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733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38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A211EAD-F22C-49D1-BEC8-86A8111CE599}"/>
              </a:ext>
            </a:extLst>
          </p:cNvPr>
          <p:cNvSpPr txBox="1">
            <a:spLocks/>
          </p:cNvSpPr>
          <p:nvPr/>
        </p:nvSpPr>
        <p:spPr>
          <a:xfrm>
            <a:off x="9406157" y="1909515"/>
            <a:ext cx="2785843" cy="214236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endParaRPr lang="x-none" sz="6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A1C51A-0A64-436D-8EB1-7110E94A1413}"/>
              </a:ext>
            </a:extLst>
          </p:cNvPr>
          <p:cNvSpPr txBox="1"/>
          <p:nvPr/>
        </p:nvSpPr>
        <p:spPr>
          <a:xfrm>
            <a:off x="1712687" y="584107"/>
            <a:ext cx="10116456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passionately believe in the children that we support as an organisation, and helping families to bring them up as an integral part of our community. </a:t>
            </a:r>
            <a:endParaRPr lang="x-non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8270E373-A16B-4A1C-A08B-CC5E5D8D3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12" y="1783209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92098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FC0291-6FFA-4B3C-ACB4-B3C33763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0343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63A62"/>
                </a:solidFill>
              </a:rPr>
              <a:t/>
            </a:r>
            <a:br>
              <a:rPr lang="en-US" sz="3200" b="1" dirty="0">
                <a:solidFill>
                  <a:srgbClr val="163A62"/>
                </a:solidFill>
              </a:rPr>
            </a:br>
            <a:endParaRPr lang="x-none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889BAB7C-B031-4898-9873-DD33A7D2D4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8268903" y="1320800"/>
            <a:ext cx="3718807" cy="32980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BF8029-7B69-42E8-9513-AC5439FF9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2913" y="968931"/>
            <a:ext cx="4572001" cy="3649958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sz="2400" b="1" dirty="0">
                <a:solidFill>
                  <a:schemeClr val="dk1"/>
                </a:solidFill>
              </a:rPr>
              <a:t>Moses Walusimbi</a:t>
            </a:r>
            <a:r>
              <a:rPr lang="en-US" sz="3600" b="1" dirty="0">
                <a:solidFill>
                  <a:schemeClr val="dk1"/>
                </a:solidFill>
              </a:rPr>
              <a:t/>
            </a:r>
            <a:br>
              <a:rPr lang="en-US" sz="36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chemeClr val="dk1"/>
                </a:solidFill>
              </a:rPr>
              <a:t/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b="1" dirty="0">
                <a:solidFill>
                  <a:srgbClr val="163A62"/>
                </a:solidFill>
              </a:rPr>
              <a:t>Founder / Director </a:t>
            </a:r>
            <a:br>
              <a:rPr lang="en-US" sz="1800" b="1" dirty="0">
                <a:solidFill>
                  <a:srgbClr val="163A62"/>
                </a:solidFill>
              </a:rPr>
            </a:br>
            <a:r>
              <a:rPr lang="en-US" sz="1800" b="1" dirty="0">
                <a:solidFill>
                  <a:srgbClr val="163A62"/>
                </a:solidFill>
              </a:rPr>
              <a:t>Special Children Special People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rgbClr val="163A6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rgbClr val="163A6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rgbClr val="163A6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163A62"/>
                </a:solidFill>
              </a:rPr>
              <a:t>Email: </a:t>
            </a:r>
            <a:r>
              <a:rPr lang="en-US" sz="1800" b="1" dirty="0">
                <a:solidFill>
                  <a:srgbClr val="163A62"/>
                </a:solidFill>
                <a:hlinkClick r:id="rId3"/>
              </a:rPr>
              <a:t>mwalusimbi@specialchildrenuganda.org</a:t>
            </a:r>
            <a:endParaRPr lang="en-US" sz="1800" b="1" dirty="0">
              <a:solidFill>
                <a:srgbClr val="163A6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b="1" dirty="0">
              <a:solidFill>
                <a:srgbClr val="163A6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163A62"/>
                </a:solidFill>
              </a:rPr>
              <a:t>Website: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rgbClr val="163A62"/>
                </a:solidFill>
              </a:rPr>
              <a:t>www.specialchildrenuganda.org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b="1" dirty="0">
              <a:solidFill>
                <a:srgbClr val="163A6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b="1" dirty="0">
              <a:solidFill>
                <a:srgbClr val="163A62"/>
              </a:solidFill>
            </a:endParaRPr>
          </a:p>
          <a:p>
            <a:endParaRPr lang="x-non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B496CCA-4D74-493B-8694-AC16AE279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9" y="1079383"/>
            <a:ext cx="1613883" cy="14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363EA1-4625-4BBF-8804-1495640FF1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55309" y="834570"/>
            <a:ext cx="58928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99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FD7CC76-969D-4B80-9584-68B18D99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113919"/>
            <a:ext cx="3095026" cy="6277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ABOUT US</a:t>
            </a:r>
            <a:endParaRPr lang="x-none" dirty="0">
              <a:solidFill>
                <a:schemeClr val="bg1"/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7CEDEC3C-84E3-4060-B923-0330F4383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754" r="9754"/>
          <a:stretch>
            <a:fillRect/>
          </a:stretch>
        </p:blipFill>
        <p:spPr/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508DF2FA-9A2D-4DF1-BF8E-70A4A536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7" y="2046461"/>
            <a:ext cx="5547941" cy="249651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Thematic Areas 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340614" indent="-28575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Education and Rehabilitation</a:t>
            </a:r>
          </a:p>
          <a:p>
            <a:pPr marL="340614" indent="-28575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Advocacy and Awareness Raising</a:t>
            </a:r>
          </a:p>
          <a:p>
            <a:pPr marL="340614" indent="-285750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</a:rPr>
              <a:t>Economic empowerment</a:t>
            </a:r>
            <a:endParaRPr lang="x-non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257B3-DA6B-4EA6-BC2D-C47429F6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General Overview</a:t>
            </a:r>
            <a:endParaRPr lang="x-none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F49F07-9004-4BA0-AA85-1A8B5F550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latin typeface="Lucida Bright" panose="02040602050505020304" pitchFamily="18" charset="0"/>
                <a:cs typeface="Arial" panose="020B0604020202020204" pitchFamily="34" charset="0"/>
              </a:rPr>
              <a:t>Registered in 2012</a:t>
            </a:r>
          </a:p>
          <a:p>
            <a:pPr marL="342900" marR="508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0700" algn="l"/>
                <a:tab pos="521335" algn="l"/>
              </a:tabLst>
            </a:pPr>
            <a:r>
              <a:rPr lang="en-US" sz="2400" dirty="0">
                <a:latin typeface="Lucida Bright" panose="020406020505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ehabilitation and therapeutic interventions, wheel chairs </a:t>
            </a:r>
            <a:r>
              <a:rPr lang="en-US" sz="2400" dirty="0" err="1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etc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 to over 500</a:t>
            </a:r>
            <a:r>
              <a:rPr lang="en-US" sz="2400" spc="-195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children across the</a:t>
            </a:r>
            <a:r>
              <a:rPr lang="en-US" sz="2400" spc="-55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country.</a:t>
            </a:r>
            <a:endParaRPr lang="en-US" sz="2400" dirty="0">
              <a:latin typeface="Lucida Bright" panose="02040602050505020304" pitchFamily="18" charset="0"/>
              <a:ea typeface="Times New Roman" panose="02020603050405020304" pitchFamily="18" charset="0"/>
            </a:endParaRPr>
          </a:p>
          <a:p>
            <a:pPr marL="342900" marR="508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0700" algn="l"/>
                <a:tab pos="521335" algn="l"/>
              </a:tabLst>
            </a:pPr>
            <a:r>
              <a:rPr lang="en-US" sz="2400" dirty="0">
                <a:latin typeface="Lucida Bright" panose="020406020505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rained over 80 parent groups in community rehabilitation and</a:t>
            </a:r>
            <a:r>
              <a:rPr lang="en-US" sz="2400" spc="-175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intervention procedures.</a:t>
            </a:r>
            <a:endParaRPr lang="x-none" sz="2400" dirty="0">
              <a:effectLst/>
              <a:latin typeface="Lucida Bright" panose="02040602050505020304" pitchFamily="18" charset="0"/>
              <a:ea typeface="Times New Roman" panose="02020603050405020304" pitchFamily="18" charset="0"/>
            </a:endParaRPr>
          </a:p>
          <a:p>
            <a:pPr marR="50800" lvl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0700" algn="l"/>
                <a:tab pos="521335" algn="l"/>
              </a:tabLst>
            </a:pP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SCSP was identified by the parliament of Uganda in 2016 and led </a:t>
            </a:r>
            <a:r>
              <a:rPr lang="en-US" sz="2400" dirty="0">
                <a:latin typeface="Lucida Bright" panose="02040602050505020304" pitchFamily="18" charset="0"/>
                <a:ea typeface="Times New Roman" panose="02020603050405020304" pitchFamily="18" charset="0"/>
              </a:rPr>
              <a:t>a 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committee on nodding</a:t>
            </a:r>
            <a:r>
              <a:rPr lang="en-US" sz="2400" spc="-235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syndrome in northern</a:t>
            </a:r>
            <a:r>
              <a:rPr lang="en-US" sz="2400" spc="-15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Uganda.</a:t>
            </a:r>
          </a:p>
          <a:p>
            <a:pPr marR="50800" lvl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0700" algn="l"/>
                <a:tab pos="521335" algn="l"/>
              </a:tabLst>
            </a:pPr>
            <a:r>
              <a:rPr lang="en-US" sz="2400" dirty="0">
                <a:latin typeface="Lucida Bright" panose="02040602050505020304" pitchFamily="18" charset="0"/>
                <a:ea typeface="Times New Roman" panose="02020603050405020304" pitchFamily="18" charset="0"/>
              </a:rPr>
              <a:t>Over 200 parent functional groups, micro credit program</a:t>
            </a:r>
          </a:p>
          <a:p>
            <a:pPr marR="50800" lvl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0700" algn="l"/>
                <a:tab pos="521335" algn="l"/>
              </a:tabLst>
            </a:pPr>
            <a:r>
              <a:rPr lang="en-US" sz="2400" dirty="0">
                <a:effectLst/>
                <a:latin typeface="Lucida Bright" panose="02040602050505020304" pitchFamily="18" charset="0"/>
                <a:ea typeface="Times New Roman" panose="02020603050405020304" pitchFamily="18" charset="0"/>
              </a:rPr>
              <a:t>Partnerships local and International</a:t>
            </a:r>
          </a:p>
          <a:p>
            <a:pPr marR="50800" lvl="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20700" algn="l"/>
                <a:tab pos="521335" algn="l"/>
              </a:tabLst>
            </a:pPr>
            <a:r>
              <a:rPr lang="en-US" sz="2400" dirty="0">
                <a:latin typeface="Lucida Bright" panose="02040602050505020304" pitchFamily="18" charset="0"/>
                <a:ea typeface="Times New Roman" panose="02020603050405020304" pitchFamily="18" charset="0"/>
              </a:rPr>
              <a:t>Annually host the goal event</a:t>
            </a:r>
            <a:endParaRPr lang="x-none" sz="2400" dirty="0">
              <a:effectLst/>
              <a:latin typeface="Lucida Bright" panose="020406020505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58496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BC39F-AFB9-432A-A91E-62FE7447F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CENTRE FOR NEURO INDEPENDENCE</a:t>
            </a:r>
            <a:r>
              <a:rPr lang="en-US" sz="3600" dirty="0"/>
              <a:t> </a:t>
            </a:r>
            <a:endParaRPr lang="x-non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050781-A698-4B0D-A761-A292C2C65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have 27 resident children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40 children under outreach program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 3 years to 17years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also have young adults program</a:t>
            </a:r>
          </a:p>
          <a:p>
            <a:pPr marL="82296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Cases handled</a:t>
            </a:r>
          </a:p>
          <a:p>
            <a:pPr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Autism, Cerebral Palsy,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Down syndrome, Intellectual Disabilities, Epilepsy </a:t>
            </a:r>
          </a:p>
        </p:txBody>
      </p:sp>
    </p:spTree>
    <p:extLst>
      <p:ext uri="{BB962C8B-B14F-4D97-AF65-F5344CB8AC3E}">
        <p14:creationId xmlns:p14="http://schemas.microsoft.com/office/powerpoint/2010/main" val="263367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89F08-541D-43E4-8B0E-A6B0650A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936" y="306402"/>
            <a:ext cx="6795782" cy="951947"/>
          </a:xfrm>
        </p:spPr>
        <p:txBody>
          <a:bodyPr>
            <a:normAutofit/>
          </a:bodyPr>
          <a:lstStyle/>
          <a:p>
            <a:r>
              <a:rPr lang="en-US" sz="3600" b="1" dirty="0"/>
              <a:t>Services</a:t>
            </a:r>
            <a:endParaRPr lang="x-none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40FC43-75CB-4EA7-9CB8-74D790D60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Assessment</a:t>
            </a:r>
          </a:p>
          <a:p>
            <a:r>
              <a:rPr lang="en-US" dirty="0"/>
              <a:t>Occupational therapy</a:t>
            </a:r>
          </a:p>
          <a:p>
            <a:r>
              <a:rPr lang="en-US" dirty="0"/>
              <a:t>Physiotherapy</a:t>
            </a:r>
          </a:p>
          <a:p>
            <a:r>
              <a:rPr lang="en-US" dirty="0"/>
              <a:t>Special needs Education</a:t>
            </a:r>
          </a:p>
          <a:p>
            <a:r>
              <a:rPr lang="en-US" dirty="0"/>
              <a:t>Speech and Language therapy</a:t>
            </a:r>
          </a:p>
          <a:p>
            <a:r>
              <a:rPr lang="en-US" dirty="0"/>
              <a:t>Vocational hands skilling</a:t>
            </a:r>
          </a:p>
          <a:p>
            <a:r>
              <a:rPr lang="en-US" dirty="0"/>
              <a:t>Behavior therapy</a:t>
            </a:r>
          </a:p>
          <a:p>
            <a:r>
              <a:rPr lang="en-US" dirty="0"/>
              <a:t>Music therapy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6566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EBBE5-27BE-497A-AA0C-23833303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4885" y="272759"/>
            <a:ext cx="2771115" cy="1027447"/>
          </a:xfrm>
        </p:spPr>
        <p:txBody>
          <a:bodyPr>
            <a:normAutofit/>
          </a:bodyPr>
          <a:lstStyle/>
          <a:p>
            <a:r>
              <a:rPr lang="en-US" sz="2700" b="1" dirty="0"/>
              <a:t>Physiotherapy </a:t>
            </a:r>
            <a:endParaRPr lang="x-none" sz="27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FDF562D-D7CD-46E5-9D2B-799CA2805A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25" y="1300206"/>
            <a:ext cx="3572978" cy="267973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13B6365-0C2B-4C73-AD57-BEBD8523D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67" y="1237014"/>
            <a:ext cx="3607267" cy="2705450"/>
          </a:xfr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xmlns="" id="{26AD0C86-6537-4B98-B6F1-C3A488F4C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7198" y="2950394"/>
            <a:ext cx="3761727" cy="311511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BA104D54-3B53-4BC8-8369-84C5BF28DB20}"/>
              </a:ext>
            </a:extLst>
          </p:cNvPr>
          <p:cNvSpPr txBox="1">
            <a:spLocks/>
          </p:cNvSpPr>
          <p:nvPr/>
        </p:nvSpPr>
        <p:spPr>
          <a:xfrm>
            <a:off x="8330267" y="272846"/>
            <a:ext cx="3266251" cy="754601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700" b="1" dirty="0"/>
              <a:t>Vocational skilling</a:t>
            </a:r>
            <a:endParaRPr lang="x-none" sz="2700" b="1" dirty="0"/>
          </a:p>
        </p:txBody>
      </p:sp>
    </p:spTree>
    <p:extLst>
      <p:ext uri="{BB962C8B-B14F-4D97-AF65-F5344CB8AC3E}">
        <p14:creationId xmlns:p14="http://schemas.microsoft.com/office/powerpoint/2010/main" val="167723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CF0F1-C0C1-4B2B-80FC-4468515A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40" y="323183"/>
            <a:ext cx="6451834" cy="339547"/>
          </a:xfrm>
        </p:spPr>
        <p:txBody>
          <a:bodyPr>
            <a:noAutofit/>
          </a:bodyPr>
          <a:lstStyle/>
          <a:p>
            <a:r>
              <a:rPr lang="en-US" sz="3600" b="1" dirty="0"/>
              <a:t>Occupational therapy</a:t>
            </a:r>
            <a:endParaRPr lang="x-none" sz="36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CEFFFF1-0C7D-4340-90B5-D7A92E3790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74" y="841788"/>
            <a:ext cx="3196903" cy="239767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4537F602-35F0-4D21-984A-3639D1757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684" y="845986"/>
            <a:ext cx="3155996" cy="2366997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82D2C62-F778-4D85-BC73-76DD3781AAEC}"/>
              </a:ext>
            </a:extLst>
          </p:cNvPr>
          <p:cNvSpPr txBox="1">
            <a:spLocks/>
          </p:cNvSpPr>
          <p:nvPr/>
        </p:nvSpPr>
        <p:spPr>
          <a:xfrm>
            <a:off x="1299595" y="3356007"/>
            <a:ext cx="7248786" cy="544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Speech and Language therapy</a:t>
            </a:r>
            <a:endParaRPr lang="x-none" sz="3600" b="1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xmlns="" id="{4973F272-B108-46AC-B62E-DB229C3B18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54" y="3984005"/>
            <a:ext cx="3250924" cy="243843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992EFB0-C534-4A0A-BA52-57A2B8054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30" y="3984005"/>
            <a:ext cx="3187816" cy="23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6636551-0140-40B3-A213-F38B56AFF9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1" y="365760"/>
            <a:ext cx="3435096" cy="34899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4AE022-D0D7-4BBD-B0A9-58C0C524C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3486" y="682171"/>
            <a:ext cx="6338098" cy="4731658"/>
          </a:xfrm>
          <a:solidFill>
            <a:schemeClr val="bg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 in 2019 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provide kindergarten and inclusive primary education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concept of the school arrangement is unique to enroll children with disabilities.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many years we had challenges of enrolling children into main stream schools.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child in the eligible age and qualification is welcome to a non-discriminatory school.</a:t>
            </a:r>
            <a:endParaRPr lang="x-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3075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1117</TotalTime>
  <Words>529</Words>
  <Application>Microsoft Office PowerPoint</Application>
  <PresentationFormat>Custom</PresentationFormat>
  <Paragraphs>124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                        I             IASE VIRTUAL DIALOGUE What my site is doing and how you can get involved </vt:lpstr>
      <vt:lpstr> </vt:lpstr>
      <vt:lpstr>ABOUT US</vt:lpstr>
      <vt:lpstr>General Overview</vt:lpstr>
      <vt:lpstr>CENTRE FOR NEURO INDEPENDENCE </vt:lpstr>
      <vt:lpstr>Services</vt:lpstr>
      <vt:lpstr>Physiotherapy </vt:lpstr>
      <vt:lpstr>Occupational therapy</vt:lpstr>
      <vt:lpstr>PowerPoint Presentation</vt:lpstr>
      <vt:lpstr>Wisdom Hub Nursery and Primary school</vt:lpstr>
      <vt:lpstr>Introducing Digital Documentation in Uganda</vt:lpstr>
      <vt:lpstr>About Therap Global</vt:lpstr>
      <vt:lpstr>PowerPoint Presentation</vt:lpstr>
      <vt:lpstr>Support from IASE</vt:lpstr>
      <vt:lpstr>How can you support</vt:lpstr>
      <vt:lpstr>How can you support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 Improving Services with Online Documentation</dc:title>
  <dc:creator>Walusimbi Moses</dc:creator>
  <cp:lastModifiedBy>Endo</cp:lastModifiedBy>
  <cp:revision>51</cp:revision>
  <dcterms:created xsi:type="dcterms:W3CDTF">2023-01-29T12:24:48Z</dcterms:created>
  <dcterms:modified xsi:type="dcterms:W3CDTF">2023-08-21T22:49:04Z</dcterms:modified>
</cp:coreProperties>
</file>